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6" r:id="rId2"/>
    <p:sldId id="256" r:id="rId3"/>
    <p:sldId id="257" r:id="rId4"/>
    <p:sldId id="269" r:id="rId5"/>
    <p:sldId id="276" r:id="rId6"/>
    <p:sldId id="279" r:id="rId7"/>
    <p:sldId id="271" r:id="rId8"/>
    <p:sldId id="268" r:id="rId9"/>
    <p:sldId id="270" r:id="rId10"/>
    <p:sldId id="277" r:id="rId11"/>
    <p:sldId id="278" r:id="rId12"/>
    <p:sldId id="275" r:id="rId13"/>
    <p:sldId id="26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 Bold Bold" panose="020B0604020202020204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ExtraBold" panose="00000900000000000000" pitchFamily="2" charset="0"/>
      <p:bold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1D14"/>
    <a:srgbClr val="8D6751"/>
    <a:srgbClr val="553825"/>
    <a:srgbClr val="D4C4B6"/>
    <a:srgbClr val="BAA088"/>
    <a:srgbClr val="A88768"/>
    <a:srgbClr val="352217"/>
    <a:srgbClr val="EFECE7"/>
    <a:srgbClr val="20150E"/>
    <a:srgbClr val="352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22" autoAdjust="0"/>
  </p:normalViewPr>
  <p:slideViewPr>
    <p:cSldViewPr>
      <p:cViewPr varScale="1">
        <p:scale>
          <a:sx n="54" d="100"/>
          <a:sy n="54" d="100"/>
        </p:scale>
        <p:origin x="76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xcel%20project%20-%20Ma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xcel%20project%20-%20Mai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xcel%20project%20-%20Mai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xcel%20project%20-%20Mai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xcel%20project%20-%20Mai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xcel%20project%20-%20Mai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xcel%20project%20-%20Mai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261592300962378"/>
          <c:y val="3.2456262470147108E-2"/>
          <c:w val="0.73559211130077273"/>
          <c:h val="0.75854016080933673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3.2306824742145329E-2"/>
                  <c:y val="-0.1849885092114681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98425" cap="rnd" cmpd="thickThin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'Regression of Data Set'!$B$4:$B$33</c:f>
              <c:numCache>
                <c:formatCode>0.00</c:formatCode>
                <c:ptCount val="30"/>
                <c:pt idx="0">
                  <c:v>4.59</c:v>
                </c:pt>
                <c:pt idx="1">
                  <c:v>4.59</c:v>
                </c:pt>
                <c:pt idx="2">
                  <c:v>4.59</c:v>
                </c:pt>
                <c:pt idx="3">
                  <c:v>4.7</c:v>
                </c:pt>
                <c:pt idx="4">
                  <c:v>4.59</c:v>
                </c:pt>
                <c:pt idx="5">
                  <c:v>4.59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4.5</c:v>
                </c:pt>
                <c:pt idx="13">
                  <c:v>4.5</c:v>
                </c:pt>
                <c:pt idx="14">
                  <c:v>4.5</c:v>
                </c:pt>
                <c:pt idx="15">
                  <c:v>4.5</c:v>
                </c:pt>
                <c:pt idx="16">
                  <c:v>4.5</c:v>
                </c:pt>
                <c:pt idx="17">
                  <c:v>4.5</c:v>
                </c:pt>
                <c:pt idx="18">
                  <c:v>5.5</c:v>
                </c:pt>
                <c:pt idx="19">
                  <c:v>5.5</c:v>
                </c:pt>
                <c:pt idx="20">
                  <c:v>5.5</c:v>
                </c:pt>
                <c:pt idx="21">
                  <c:v>5.5</c:v>
                </c:pt>
                <c:pt idx="22">
                  <c:v>5.5</c:v>
                </c:pt>
                <c:pt idx="23">
                  <c:v>5.5</c:v>
                </c:pt>
                <c:pt idx="24">
                  <c:v>4.6100000000000003</c:v>
                </c:pt>
                <c:pt idx="25">
                  <c:v>4.6100000000000003</c:v>
                </c:pt>
                <c:pt idx="26">
                  <c:v>4.6100000000000003</c:v>
                </c:pt>
                <c:pt idx="27">
                  <c:v>4.6100000000000003</c:v>
                </c:pt>
                <c:pt idx="28">
                  <c:v>4.6100000000000003</c:v>
                </c:pt>
                <c:pt idx="29">
                  <c:v>4.6100000000000003</c:v>
                </c:pt>
              </c:numCache>
            </c:numRef>
          </c:xVal>
          <c:yVal>
            <c:numRef>
              <c:f>'Regression of Data Set'!$C$4:$C$33</c:f>
              <c:numCache>
                <c:formatCode>#,##0.00</c:formatCode>
                <c:ptCount val="30"/>
                <c:pt idx="0">
                  <c:v>749900</c:v>
                </c:pt>
                <c:pt idx="1">
                  <c:v>1785000</c:v>
                </c:pt>
                <c:pt idx="2">
                  <c:v>799900</c:v>
                </c:pt>
                <c:pt idx="3">
                  <c:v>539900</c:v>
                </c:pt>
                <c:pt idx="4">
                  <c:v>814900</c:v>
                </c:pt>
                <c:pt idx="5">
                  <c:v>749800</c:v>
                </c:pt>
                <c:pt idx="6">
                  <c:v>749900</c:v>
                </c:pt>
                <c:pt idx="7">
                  <c:v>1785000</c:v>
                </c:pt>
                <c:pt idx="8">
                  <c:v>799900</c:v>
                </c:pt>
                <c:pt idx="9">
                  <c:v>539900</c:v>
                </c:pt>
                <c:pt idx="10">
                  <c:v>814900</c:v>
                </c:pt>
                <c:pt idx="11">
                  <c:v>749800</c:v>
                </c:pt>
                <c:pt idx="12">
                  <c:v>749900</c:v>
                </c:pt>
                <c:pt idx="13">
                  <c:v>1785000</c:v>
                </c:pt>
                <c:pt idx="14">
                  <c:v>799900</c:v>
                </c:pt>
                <c:pt idx="15">
                  <c:v>539900</c:v>
                </c:pt>
                <c:pt idx="16">
                  <c:v>814900</c:v>
                </c:pt>
                <c:pt idx="17">
                  <c:v>749800</c:v>
                </c:pt>
                <c:pt idx="18">
                  <c:v>749900</c:v>
                </c:pt>
                <c:pt idx="19">
                  <c:v>1785000</c:v>
                </c:pt>
                <c:pt idx="20">
                  <c:v>799900</c:v>
                </c:pt>
                <c:pt idx="21">
                  <c:v>539900</c:v>
                </c:pt>
                <c:pt idx="22">
                  <c:v>814900</c:v>
                </c:pt>
                <c:pt idx="23">
                  <c:v>749800</c:v>
                </c:pt>
                <c:pt idx="24">
                  <c:v>749900</c:v>
                </c:pt>
                <c:pt idx="25">
                  <c:v>1785000</c:v>
                </c:pt>
                <c:pt idx="26">
                  <c:v>799900</c:v>
                </c:pt>
                <c:pt idx="27">
                  <c:v>539900</c:v>
                </c:pt>
                <c:pt idx="28">
                  <c:v>814900</c:v>
                </c:pt>
                <c:pt idx="29">
                  <c:v>749800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10F-4EC1-A2C2-1E02BC613A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0092672"/>
        <c:axId val="1894150112"/>
      </c:scatterChart>
      <c:valAx>
        <c:axId val="2130092672"/>
        <c:scaling>
          <c:orientation val="minMax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4150112"/>
        <c:crosses val="autoZero"/>
        <c:crossBetween val="midCat"/>
      </c:valAx>
      <c:valAx>
        <c:axId val="1894150112"/>
        <c:scaling>
          <c:orientation val="minMax"/>
          <c:max val="1400000"/>
          <c:min val="6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Bank Mortgage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0092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FECE7"/>
    </a:solidFill>
    <a:ln>
      <a:solidFill>
        <a:schemeClr val="bg1"/>
      </a:solidFill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55382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>
                <a:solidFill>
                  <a:srgbClr val="55382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Breakdown of Monthly Expense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553825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0555555555555555E-2"/>
          <c:y val="0.18300925925925926"/>
          <c:w val="0.96944444444444444"/>
          <c:h val="0.37370042286380867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FC40-4DF6-84E4-606B5DF8A46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FC40-4DF6-84E4-606B5DF8A46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FC40-4DF6-84E4-606B5DF8A46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FC40-4DF6-84E4-606B5DF8A46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FC40-4DF6-84E4-606B5DF8A46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FC40-4DF6-84E4-606B5DF8A46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FC40-4DF6-84E4-606B5DF8A46C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FC40-4DF6-84E4-606B5DF8A46C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FC40-4DF6-84E4-606B5DF8A46C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FC40-4DF6-84E4-606B5DF8A46C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FC40-4DF6-84E4-606B5DF8A46C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FC40-4DF6-84E4-606B5DF8A46C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FC40-4DF6-84E4-606B5DF8A46C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B-FC40-4DF6-84E4-606B5DF8A46C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D-FC40-4DF6-84E4-606B5DF8A46C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F-FC40-4DF6-84E4-606B5DF8A46C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1-FC40-4DF6-84E4-606B5DF8A46C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3-FC40-4DF6-84E4-606B5DF8A46C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5-FC40-4DF6-84E4-606B5DF8A46C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7-FC40-4DF6-84E4-606B5DF8A46C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9-FC40-4DF6-84E4-606B5DF8A46C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B-FC40-4DF6-84E4-606B5DF8A46C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D-FC40-4DF6-84E4-606B5DF8A46C}"/>
              </c:ext>
            </c:extLst>
          </c:dPt>
          <c:dLbls>
            <c:delete val="1"/>
          </c:dLbls>
          <c:cat>
            <c:strRef>
              <c:f>'Income Analysis.'!$A$5:$A$27</c:f>
              <c:strCache>
                <c:ptCount val="23"/>
                <c:pt idx="0">
                  <c:v>Rent</c:v>
                </c:pt>
                <c:pt idx="1">
                  <c:v>Groceries</c:v>
                </c:pt>
                <c:pt idx="2">
                  <c:v>Personal Supplies</c:v>
                </c:pt>
                <c:pt idx="3">
                  <c:v>Hair Salon</c:v>
                </c:pt>
                <c:pt idx="4">
                  <c:v>Internet</c:v>
                </c:pt>
                <c:pt idx="5">
                  <c:v>Electricity</c:v>
                </c:pt>
                <c:pt idx="6">
                  <c:v>Phone</c:v>
                </c:pt>
                <c:pt idx="7">
                  <c:v>Rental Insurance</c:v>
                </c:pt>
                <c:pt idx="8">
                  <c:v>Sub Total</c:v>
                </c:pt>
                <c:pt idx="10">
                  <c:v>EDUCATION</c:v>
                </c:pt>
                <c:pt idx="11">
                  <c:v>School Fees</c:v>
                </c:pt>
                <c:pt idx="12">
                  <c:v>Childcare</c:v>
                </c:pt>
                <c:pt idx="13">
                  <c:v>Sub Total</c:v>
                </c:pt>
                <c:pt idx="16">
                  <c:v>ENTERTAINMENT</c:v>
                </c:pt>
                <c:pt idx="17">
                  <c:v>Public Transportation</c:v>
                </c:pt>
                <c:pt idx="18">
                  <c:v>Outdoor Recreation</c:v>
                </c:pt>
                <c:pt idx="19">
                  <c:v>Youtube Subscription</c:v>
                </c:pt>
                <c:pt idx="20">
                  <c:v>Netflix Subscription</c:v>
                </c:pt>
                <c:pt idx="21">
                  <c:v>Miscellaneous</c:v>
                </c:pt>
                <c:pt idx="22">
                  <c:v>Sub Total</c:v>
                </c:pt>
              </c:strCache>
            </c:strRef>
          </c:cat>
          <c:val>
            <c:numRef>
              <c:f>'Income Analysis.'!$B$5:$B$27</c:f>
              <c:numCache>
                <c:formatCode>"$"#,##0_);[Red]\("$"#,##0\)</c:formatCode>
                <c:ptCount val="23"/>
                <c:pt idx="0">
                  <c:v>1200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60</c:v>
                </c:pt>
                <c:pt idx="5">
                  <c:v>50</c:v>
                </c:pt>
                <c:pt idx="6">
                  <c:v>50</c:v>
                </c:pt>
                <c:pt idx="7">
                  <c:v>40</c:v>
                </c:pt>
                <c:pt idx="8">
                  <c:v>1700</c:v>
                </c:pt>
                <c:pt idx="11">
                  <c:v>1000</c:v>
                </c:pt>
                <c:pt idx="12">
                  <c:v>250</c:v>
                </c:pt>
                <c:pt idx="13">
                  <c:v>1250</c:v>
                </c:pt>
                <c:pt idx="17">
                  <c:v>75</c:v>
                </c:pt>
                <c:pt idx="18">
                  <c:v>50</c:v>
                </c:pt>
                <c:pt idx="19">
                  <c:v>10</c:v>
                </c:pt>
                <c:pt idx="20">
                  <c:v>10</c:v>
                </c:pt>
                <c:pt idx="21">
                  <c:v>150</c:v>
                </c:pt>
                <c:pt idx="22">
                  <c:v>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E-FC40-4DF6-84E4-606B5DF8A46C}"/>
            </c:ext>
          </c:extLst>
        </c:ser>
        <c:ser>
          <c:idx val="1"/>
          <c:order val="1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30-FC40-4DF6-84E4-606B5DF8A46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32-FC40-4DF6-84E4-606B5DF8A46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34-FC40-4DF6-84E4-606B5DF8A46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36-FC40-4DF6-84E4-606B5DF8A46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38-FC40-4DF6-84E4-606B5DF8A46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3A-FC40-4DF6-84E4-606B5DF8A46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3C-FC40-4DF6-84E4-606B5DF8A46C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3E-FC40-4DF6-84E4-606B5DF8A46C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40-FC40-4DF6-84E4-606B5DF8A46C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42-FC40-4DF6-84E4-606B5DF8A46C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44-FC40-4DF6-84E4-606B5DF8A46C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46-FC40-4DF6-84E4-606B5DF8A46C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48-FC40-4DF6-84E4-606B5DF8A46C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4A-FC40-4DF6-84E4-606B5DF8A46C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4C-FC40-4DF6-84E4-606B5DF8A46C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4E-FC40-4DF6-84E4-606B5DF8A46C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50-FC40-4DF6-84E4-606B5DF8A46C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52-FC40-4DF6-84E4-606B5DF8A46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'[2]Monthly Expense'!$A$3:$A$20</c:f>
              <c:numCache>
                <c:formatCode>General</c:formatCode>
                <c:ptCount val="18"/>
              </c:numCache>
            </c:numRef>
          </c:cat>
          <c:val>
            <c:numRef>
              <c:f>'[2]Monthly Expense'!$C$3:$C$20</c:f>
              <c:numCache>
                <c:formatCode>General</c:formatCode>
                <c:ptCount val="18"/>
              </c:numCache>
            </c:numRef>
          </c:val>
          <c:extLst>
            <c:ext xmlns:c16="http://schemas.microsoft.com/office/drawing/2014/chart" uri="{C3380CC4-5D6E-409C-BE32-E72D297353CC}">
              <c16:uniqueId val="{00000053-FC40-4DF6-84E4-606B5DF8A46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1840669196925917E-2"/>
          <c:y val="0.66558146577831612"/>
          <c:w val="0.97815933080307405"/>
          <c:h val="0.3215980214011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rgbClr val="553825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8D675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rgbClr val="553825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55382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Monthly Expenses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rgbClr val="553825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045-416F-A78B-9DD935F8D7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045-416F-A78B-9DD935F8D73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045-416F-A78B-9DD935F8D73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045-416F-A78B-9DD935F8D73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9045-416F-A78B-9DD935F8D73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lt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defRPr>
                    </a:pPr>
                    <a:r>
                      <a:rPr lang="en-US" sz="2800" baseline="0" dirty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a:t> </a:t>
                    </a:r>
                    <a:fld id="{924D31CD-0BB4-404A-92C1-D5D8DDC4F1DA}" type="PERCENTAGE">
                      <a:rPr lang="en-US" sz="2800" baseline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a:pPr>
                        <a:defRPr sz="2800">
                          <a:latin typeface="Poppins" panose="00000500000000000000" pitchFamily="2" charset="0"/>
                          <a:cs typeface="Poppins" panose="00000500000000000000" pitchFamily="2" charset="0"/>
                        </a:defRPr>
                      </a:pPr>
                      <a:t>[PERCENTAGE]</a:t>
                    </a:fld>
                    <a:endParaRPr lang="en-US" sz="2800" baseline="0" dirty="0">
                      <a:latin typeface="Poppins" panose="00000500000000000000" pitchFamily="2" charset="0"/>
                      <a:cs typeface="Poppins" panose="00000500000000000000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326388888888888"/>
                      <c:h val="8.343217334500346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045-416F-A78B-9DD935F8D736}"/>
                </c:ext>
              </c:extLst>
            </c:dLbl>
            <c:dLbl>
              <c:idx val="1"/>
              <c:layout>
                <c:manualLayout>
                  <c:x val="-0.14121254374453207"/>
                  <c:y val="8.515031673257970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lt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defRPr>
                    </a:pPr>
                    <a:fld id="{A3C06FDA-4885-437A-A848-977506B81282}" type="PERCENTAGE">
                      <a:rPr lang="en-US" sz="2800" baseline="0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a:pPr>
                        <a:defRPr sz="2800">
                          <a:latin typeface="Poppins" panose="00000500000000000000" pitchFamily="2" charset="0"/>
                          <a:cs typeface="Poppins" panose="00000500000000000000" pitchFamily="2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4555446194226"/>
                      <c:h val="6.385175247079472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045-416F-A78B-9DD935F8D73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lt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defRPr>
                    </a:pPr>
                    <a:fld id="{D0F842B7-EC0A-4528-85C3-48B1FBE6FD5B}" type="PERCENTAGE">
                      <a:rPr lang="en-US" sz="2800" baseline="0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a:pPr>
                        <a:defRPr sz="2800">
                          <a:latin typeface="Poppins" panose="00000500000000000000" pitchFamily="2" charset="0"/>
                          <a:cs typeface="Poppins" panose="00000500000000000000" pitchFamily="2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205722331583552"/>
                      <c:h val="6.385175247079472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045-416F-A78B-9DD935F8D73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lt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defRPr>
                    </a:pPr>
                    <a:r>
                      <a:rPr lang="en-US" sz="2800" baseline="0" dirty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a:t> </a:t>
                    </a:r>
                    <a:fld id="{A5EAC7A6-740A-4C1E-9A62-67EF02722998}" type="PERCENTAGE">
                      <a:rPr lang="en-US" sz="2800" baseline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a:pPr>
                        <a:defRPr sz="2800">
                          <a:latin typeface="Poppins" panose="00000500000000000000" pitchFamily="2" charset="0"/>
                          <a:cs typeface="Poppins" panose="00000500000000000000" pitchFamily="2" charset="0"/>
                        </a:defRPr>
                      </a:pPr>
                      <a:t>[PERCENTAGE]</a:t>
                    </a:fld>
                    <a:endParaRPr lang="en-US" sz="2800" baseline="0" dirty="0">
                      <a:latin typeface="Poppins" panose="00000500000000000000" pitchFamily="2" charset="0"/>
                      <a:cs typeface="Poppins" panose="00000500000000000000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881944444444446"/>
                      <c:h val="4.818741577142772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045-416F-A78B-9DD935F8D736}"/>
                </c:ext>
              </c:extLst>
            </c:dLbl>
            <c:dLbl>
              <c:idx val="4"/>
              <c:layout>
                <c:manualLayout>
                  <c:x val="0.21860188374890638"/>
                  <c:y val="-3.710181402577924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lt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defRPr>
                    </a:pPr>
                    <a:r>
                      <a:rPr lang="en-US" sz="2800" baseline="0" dirty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a:t> </a:t>
                    </a:r>
                    <a:fld id="{136ACCAD-B1F6-4ABB-B1C9-259C7FECE4C7}" type="PERCENTAGE">
                      <a:rPr lang="en-US" sz="2800" baseline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a:pPr>
                        <a:defRPr sz="2800">
                          <a:latin typeface="Poppins" panose="00000500000000000000" pitchFamily="2" charset="0"/>
                          <a:cs typeface="Poppins" panose="00000500000000000000" pitchFamily="2" charset="0"/>
                        </a:defRPr>
                      </a:pPr>
                      <a:t>[PERCENTAGE]</a:t>
                    </a:fld>
                    <a:endParaRPr lang="en-US" sz="2800" baseline="0" dirty="0">
                      <a:latin typeface="Poppins" panose="00000500000000000000" pitchFamily="2" charset="0"/>
                      <a:cs typeface="Poppins" panose="00000500000000000000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20833333333332"/>
                      <c:h val="9.322238378210784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045-416F-A78B-9DD935F8D7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'Income Analysis.'!$A$40:$A$44</c:f>
              <c:strCache>
                <c:ptCount val="5"/>
                <c:pt idx="0">
                  <c:v>Home Expenses</c:v>
                </c:pt>
                <c:pt idx="1">
                  <c:v>Education</c:v>
                </c:pt>
                <c:pt idx="2">
                  <c:v>Entertainment</c:v>
                </c:pt>
                <c:pt idx="3">
                  <c:v>Total Home Expense</c:v>
                </c:pt>
                <c:pt idx="4">
                  <c:v>Total Income</c:v>
                </c:pt>
              </c:strCache>
            </c:strRef>
          </c:cat>
          <c:val>
            <c:numRef>
              <c:f>'Income Analysis.'!$B$40:$B$44</c:f>
              <c:numCache>
                <c:formatCode>"$"#,##0_);[Red]\("$"#,##0\)</c:formatCode>
                <c:ptCount val="5"/>
                <c:pt idx="0">
                  <c:v>1700</c:v>
                </c:pt>
                <c:pt idx="1">
                  <c:v>1250</c:v>
                </c:pt>
                <c:pt idx="2">
                  <c:v>295</c:v>
                </c:pt>
                <c:pt idx="3">
                  <c:v>3245</c:v>
                </c:pt>
                <c:pt idx="4">
                  <c:v>9033.3333333333339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045-416F-A78B-9DD935F8D736}"/>
            </c:ext>
          </c:extLst>
        </c:ser>
        <c:ser>
          <c:idx val="1"/>
          <c:order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'Income Analysis.'!$A$40:$A$44</c:f>
              <c:strCache>
                <c:ptCount val="5"/>
                <c:pt idx="0">
                  <c:v>Home Expenses</c:v>
                </c:pt>
                <c:pt idx="1">
                  <c:v>Education</c:v>
                </c:pt>
                <c:pt idx="2">
                  <c:v>Entertainment</c:v>
                </c:pt>
                <c:pt idx="3">
                  <c:v>Total Home Expense</c:v>
                </c:pt>
                <c:pt idx="4">
                  <c:v>Total Income</c:v>
                </c:pt>
              </c:strCache>
            </c:strRef>
          </c:cat>
          <c:val>
            <c:numRef>
              <c:f>'Income Analysis.'!$C$40:$C$44</c:f>
            </c:numRef>
          </c:val>
          <c:extLst>
            <c:ext xmlns:c16="http://schemas.microsoft.com/office/drawing/2014/chart" uri="{C3380CC4-5D6E-409C-BE32-E72D297353CC}">
              <c16:uniqueId val="{0000000B-9045-416F-A78B-9DD935F8D736}"/>
            </c:ext>
          </c:extLst>
        </c:ser>
        <c:ser>
          <c:idx val="2"/>
          <c:order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9045-416F-A78B-9DD935F8D7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9045-416F-A78B-9DD935F8D73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9045-416F-A78B-9DD935F8D73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9045-416F-A78B-9DD935F8D73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9045-416F-A78B-9DD935F8D7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'Income Analysis.'!$A$40:$A$44</c:f>
              <c:strCache>
                <c:ptCount val="5"/>
                <c:pt idx="0">
                  <c:v>Home Expenses</c:v>
                </c:pt>
                <c:pt idx="1">
                  <c:v>Education</c:v>
                </c:pt>
                <c:pt idx="2">
                  <c:v>Entertainment</c:v>
                </c:pt>
                <c:pt idx="3">
                  <c:v>Total Home Expense</c:v>
                </c:pt>
                <c:pt idx="4">
                  <c:v>Total Income</c:v>
                </c:pt>
              </c:strCache>
            </c:strRef>
          </c:cat>
          <c:val>
            <c:numRef>
              <c:f>'Income Analysis.'!$D$40:$D$44</c:f>
              <c:numCache>
                <c:formatCode>0%</c:formatCode>
                <c:ptCount val="5"/>
                <c:pt idx="0">
                  <c:v>0.18819188191881916</c:v>
                </c:pt>
                <c:pt idx="1">
                  <c:v>0.13837638376383762</c:v>
                </c:pt>
                <c:pt idx="2">
                  <c:v>3.2656826568265677E-2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045-416F-A78B-9DD935F8D73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rgbClr val="553825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8D675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55382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600" b="1">
                <a:solidFill>
                  <a:srgbClr val="55382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Income</a:t>
            </a:r>
            <a:r>
              <a:rPr lang="en-US" sz="1600" b="1" baseline="0">
                <a:solidFill>
                  <a:srgbClr val="55382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Analysis Based on Property Type</a:t>
            </a:r>
            <a:endParaRPr lang="en-US" sz="1600" b="1">
              <a:solidFill>
                <a:srgbClr val="55382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c:rich>
      </c:tx>
      <c:layout>
        <c:manualLayout>
          <c:xMode val="edge"/>
          <c:yMode val="edge"/>
          <c:x val="0.33922075418538783"/>
          <c:y val="1.42857142857142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553825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6233818230348319E-2"/>
          <c:y val="0.05"/>
          <c:w val="0.91340836632709044"/>
          <c:h val="0.7783967004124484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'Income Analysis.'!$B$65</c:f>
              <c:strCache>
                <c:ptCount val="1"/>
                <c:pt idx="0">
                  <c:v>Total Mortgage Payment Per Month</c:v>
                </c:pt>
              </c:strCache>
            </c:strRef>
          </c:tx>
          <c:spPr>
            <a:solidFill>
              <a:srgbClr val="A88768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3.6947743820158072E-2"/>
                  <c:y val="-6.77418447694038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5B9-4A97-9E6D-9271289C4D03}"/>
                </c:ext>
              </c:extLst>
            </c:dLbl>
            <c:dLbl>
              <c:idx val="1"/>
              <c:layout>
                <c:manualLayout>
                  <c:x val="-3.0581039755351681E-2"/>
                  <c:y val="-5.59139784946236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B9-4A97-9E6D-9271289C4D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553825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'Income Analysis.'!$A$66:$A$67</c:f>
              <c:strCache>
                <c:ptCount val="2"/>
                <c:pt idx="0">
                  <c:v>3 Bedroom Semi Detached BMO</c:v>
                </c:pt>
                <c:pt idx="1">
                  <c:v>3 Bedroom Semi Detached TD</c:v>
                </c:pt>
              </c:strCache>
            </c:strRef>
          </c:cat>
          <c:val>
            <c:numRef>
              <c:f>'Income Analysis.'!$B$66:$B$67</c:f>
              <c:numCache>
                <c:formatCode>"$"#,##0.00_);[Red]\("$"#,##0.00\)</c:formatCode>
                <c:ptCount val="2"/>
                <c:pt idx="0">
                  <c:v>6586.9433333333336</c:v>
                </c:pt>
                <c:pt idx="1">
                  <c:v>6631.1133333333337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9-4A97-9E6D-9271289C4D03}"/>
            </c:ext>
          </c:extLst>
        </c:ser>
        <c:ser>
          <c:idx val="1"/>
          <c:order val="1"/>
          <c:tx>
            <c:strRef>
              <c:f>'Income Analysis.'!$C$65</c:f>
              <c:strCache>
                <c:ptCount val="1"/>
                <c:pt idx="0">
                  <c:v>Total Mortgage Payment Per Month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'Income Analysis.'!$A$66:$A$67</c:f>
              <c:strCache>
                <c:ptCount val="2"/>
                <c:pt idx="0">
                  <c:v>3 Bedroom Semi Detached BMO</c:v>
                </c:pt>
                <c:pt idx="1">
                  <c:v>3 Bedroom Semi Detached TD</c:v>
                </c:pt>
              </c:strCache>
            </c:strRef>
          </c:cat>
          <c:val>
            <c:numRef>
              <c:f>'Income Analysis.'!$C$66:$C$67</c:f>
            </c:numRef>
          </c:val>
          <c:extLst>
            <c:ext xmlns:c16="http://schemas.microsoft.com/office/drawing/2014/chart" uri="{C3380CC4-5D6E-409C-BE32-E72D297353CC}">
              <c16:uniqueId val="{00000003-25B9-4A97-9E6D-9271289C4D03}"/>
            </c:ext>
          </c:extLst>
        </c:ser>
        <c:ser>
          <c:idx val="2"/>
          <c:order val="2"/>
          <c:tx>
            <c:strRef>
              <c:f>'Income Analysis.'!$D$65</c:f>
              <c:strCache>
                <c:ptCount val="1"/>
                <c:pt idx="0">
                  <c:v>Net Income</c:v>
                </c:pt>
              </c:strCache>
            </c:strRef>
          </c:tx>
          <c:spPr>
            <a:solidFill>
              <a:srgbClr val="352217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9318479685452164E-2"/>
                  <c:y val="-7.31182795698925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B9-4A97-9E6D-9271289C4D03}"/>
                </c:ext>
              </c:extLst>
            </c:dLbl>
            <c:dLbl>
              <c:idx val="1"/>
              <c:layout>
                <c:manualLayout>
                  <c:x val="5.9322033898305086E-2"/>
                  <c:y val="-0.1142857142857142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9-4A97-9E6D-9271289C4D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352217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'Income Analysis.'!$A$66:$A$67</c:f>
              <c:strCache>
                <c:ptCount val="2"/>
                <c:pt idx="0">
                  <c:v>3 Bedroom Semi Detached BMO</c:v>
                </c:pt>
                <c:pt idx="1">
                  <c:v>3 Bedroom Semi Detached TD</c:v>
                </c:pt>
              </c:strCache>
            </c:strRef>
          </c:cat>
          <c:val>
            <c:numRef>
              <c:f>'Income Analysis.'!$D$66:$D$67</c:f>
              <c:numCache>
                <c:formatCode>"$"#,##0.00_);[Red]\("$"#,##0.00\)</c:formatCode>
                <c:ptCount val="2"/>
                <c:pt idx="0">
                  <c:v>2446.3900000000003</c:v>
                </c:pt>
                <c:pt idx="1">
                  <c:v>2402.2200000000003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5B9-4A97-9E6D-9271289C4D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32975104"/>
        <c:axId val="2132988416"/>
        <c:axId val="0"/>
      </c:bar3DChart>
      <c:catAx>
        <c:axId val="21329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rgbClr val="2E1D14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132988416"/>
        <c:crosses val="autoZero"/>
        <c:auto val="1"/>
        <c:lblAlgn val="ctr"/>
        <c:lblOffset val="100"/>
        <c:noMultiLvlLbl val="0"/>
      </c:catAx>
      <c:valAx>
        <c:axId val="213298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13297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85522042795498"/>
          <c:y val="0.94205961754780654"/>
          <c:w val="0.33231171315449975"/>
          <c:h val="5.31784776902887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2E1D14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project - Main.xlsx]Bank Mortgage Rate!PivotTable2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rgbClr val="2E1D1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Bank Rate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9055704629100137E-2"/>
          <c:y val="0.12930784861569722"/>
          <c:w val="0.91401068930629481"/>
          <c:h val="0.8141016848700364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'Bank Mortgage Rate'!$B$3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8D675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'Bank Mortgage Rate'!$A$4:$A$9</c:f>
              <c:strCache>
                <c:ptCount val="5"/>
                <c:pt idx="0">
                  <c:v>BMO</c:v>
                </c:pt>
                <c:pt idx="1">
                  <c:v>CIBC</c:v>
                </c:pt>
                <c:pt idx="2">
                  <c:v>HSBC</c:v>
                </c:pt>
                <c:pt idx="3">
                  <c:v>RBC</c:v>
                </c:pt>
                <c:pt idx="4">
                  <c:v>TD</c:v>
                </c:pt>
              </c:strCache>
            </c:strRef>
          </c:cat>
          <c:val>
            <c:numRef>
              <c:f>'Bank Mortgage Rate'!$B$4:$B$9</c:f>
              <c:numCache>
                <c:formatCode>0.00%</c:formatCode>
                <c:ptCount val="5"/>
                <c:pt idx="0">
                  <c:v>4.4999999999999998E-2</c:v>
                </c:pt>
                <c:pt idx="1">
                  <c:v>0.05</c:v>
                </c:pt>
                <c:pt idx="2">
                  <c:v>4.6100000000000002E-2</c:v>
                </c:pt>
                <c:pt idx="3">
                  <c:v>5.5E-2</c:v>
                </c:pt>
                <c:pt idx="4">
                  <c:v>4.5900000000000003E-2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9E-44E3-9C5A-30E97EE031D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854481568"/>
        <c:axId val="1854491968"/>
        <c:axId val="0"/>
      </c:bar3DChart>
      <c:catAx>
        <c:axId val="185448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A88768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854491968"/>
        <c:crosses val="autoZero"/>
        <c:auto val="1"/>
        <c:lblAlgn val="ctr"/>
        <c:lblOffset val="100"/>
        <c:noMultiLvlLbl val="0"/>
      </c:catAx>
      <c:valAx>
        <c:axId val="185449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A88768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854481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8D675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project - Main.xlsx]Monthly Mortgage Payment!PivotTable21</c:name>
    <c:fmtId val="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4.1666666666666664E-2"/>
              <c:y val="-2.777777777777777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003C8A2-F261-483A-B5BC-DC08D78F7A1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3.6111111111111108E-2"/>
              <c:y val="-9.259259259259343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E6A779F-7145-4472-8528-BF4DACFFE84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000000000000001E-2"/>
              <c:y val="-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1.9444444444444469E-2"/>
              <c:y val="-1.388888888888891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1.9444444444444469E-2"/>
              <c:y val="-1.388888888888891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000000000000001E-2"/>
              <c:y val="-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3.6111111111111108E-2"/>
              <c:y val="-9.259259259259343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4A5152F-8F17-4A7D-87EA-E970E7EEA7B3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4.1666666666666664E-2"/>
              <c:y val="-2.777777777777777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E407183-0DDD-4AF5-B1CD-10A987AA048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1.9444444444444469E-2"/>
              <c:y val="-1.388888888888891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000000000000001E-2"/>
              <c:y val="-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3.6111111111111108E-2"/>
              <c:y val="-9.259259259259343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5F2BDE9-B049-44A2-8760-2B6104B65AA5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4.1666666666666664E-2"/>
              <c:y val="-2.777777777777777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263908F-A87D-4D8B-AD41-C712DE5DAAC2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5078190076539824E-2"/>
          <c:y val="4.1025641025641026E-2"/>
          <c:w val="0.71357450453423865"/>
          <c:h val="0.8969275186755502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'Monthly Mortgage Payment'!$C$4:$C$5</c:f>
              <c:strCache>
                <c:ptCount val="1"/>
                <c:pt idx="0">
                  <c:v>Sum of Monthly Repayment Amount</c:v>
                </c:pt>
              </c:strCache>
            </c:strRef>
          </c:tx>
          <c:spPr>
            <a:solidFill>
              <a:srgbClr val="55382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5.1380545994624945E-2"/>
                  <c:y val="-5.23504946497072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58-4F80-B7FB-73FE6F0DA597}"/>
                </c:ext>
              </c:extLst>
            </c:dLbl>
            <c:dLbl>
              <c:idx val="1"/>
              <c:layout>
                <c:manualLayout>
                  <c:x val="-6.1926147704590817E-2"/>
                  <c:y val="-4.20940843932969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58-4F80-B7FB-73FE6F0DA5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'Monthly Mortgage Payment'!$C$4:$C$5</c:f>
              <c:strCache>
                <c:ptCount val="2"/>
                <c:pt idx="0">
                  <c:v>Semi Detached BMO</c:v>
                </c:pt>
                <c:pt idx="1">
                  <c:v>Semi Detached TD</c:v>
                </c:pt>
              </c:strCache>
            </c:strRef>
          </c:cat>
          <c:val>
            <c:numRef>
              <c:f>'Monthly Mortgage Payment'!$C$4:$C$5</c:f>
              <c:numCache>
                <c:formatCode>General</c:formatCode>
                <c:ptCount val="2"/>
                <c:pt idx="0">
                  <c:v>3073.61</c:v>
                </c:pt>
                <c:pt idx="1">
                  <c:v>3118.78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58-4F80-B7FB-73FE6F0DA597}"/>
            </c:ext>
          </c:extLst>
        </c:ser>
        <c:ser>
          <c:idx val="1"/>
          <c:order val="1"/>
          <c:tx>
            <c:strRef>
              <c:f>'Monthly Mortgage Payment'!$C$4:$C$5</c:f>
              <c:strCache>
                <c:ptCount val="1"/>
                <c:pt idx="0">
                  <c:v>Sum of Annual Mortgage Rate</c:v>
                </c:pt>
              </c:strCache>
            </c:strRef>
          </c:tx>
          <c:spPr>
            <a:solidFill>
              <a:srgbClr val="8D675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6111084916780611E-2"/>
                  <c:y val="-5.0284877851806985E-2"/>
                </c:manualLayout>
              </c:layout>
              <c:tx>
                <c:rich>
                  <a:bodyPr/>
                  <a:lstStyle/>
                  <a:p>
                    <a:fld id="{3BA50E48-4EB4-4383-AA56-A82CF907B69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B58-4F80-B7FB-73FE6F0DA597}"/>
                </c:ext>
              </c:extLst>
            </c:dLbl>
            <c:dLbl>
              <c:idx val="1"/>
              <c:layout>
                <c:manualLayout>
                  <c:x val="3.7674650698602798E-2"/>
                  <c:y val="-8.1623864324651726E-2"/>
                </c:manualLayout>
              </c:layout>
              <c:tx>
                <c:rich>
                  <a:bodyPr/>
                  <a:lstStyle/>
                  <a:p>
                    <a:fld id="{946D7518-B094-4DEA-82DC-9367E679391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1B58-4F80-B7FB-73FE6F0DA5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'Monthly Mortgage Payment'!$C$4:$C$5</c:f>
              <c:strCache>
                <c:ptCount val="2"/>
                <c:pt idx="0">
                  <c:v>Semi Detached BMO</c:v>
                </c:pt>
                <c:pt idx="1">
                  <c:v>Semi Detached TD</c:v>
                </c:pt>
              </c:strCache>
            </c:strRef>
          </c:cat>
          <c:val>
            <c:numRef>
              <c:f>'Monthly Mortgage Payment'!$C$4:$C$5</c:f>
              <c:numCache>
                <c:formatCode>0.00%</c:formatCode>
                <c:ptCount val="2"/>
                <c:pt idx="0">
                  <c:v>4.4999999999999998E-2</c:v>
                </c:pt>
                <c:pt idx="1">
                  <c:v>4.7E-2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'Monthly Mortgage Payment'!$C$4:$C$5</c15:f>
                <c15:dlblRangeCache>
                  <c:ptCount val="2"/>
                  <c:pt idx="0">
                    <c:v>4.50%</c:v>
                  </c:pt>
                  <c:pt idx="1">
                    <c:v>4.70%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1B58-4F80-B7FB-73FE6F0DA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3299936"/>
        <c:axId val="173282880"/>
        <c:axId val="0"/>
      </c:bar3DChart>
      <c:catAx>
        <c:axId val="17329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55382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73282880"/>
        <c:crosses val="autoZero"/>
        <c:auto val="1"/>
        <c:lblAlgn val="ctr"/>
        <c:lblOffset val="100"/>
        <c:noMultiLvlLbl val="0"/>
      </c:catAx>
      <c:valAx>
        <c:axId val="17328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55382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7329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5382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project - Main.xlsx]Repayment Analysis.!PivotTable22</c:name>
    <c:fmtId val="1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2640195053988156E-2"/>
              <c:y val="-1.741553465691396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761E-2"/>
              <c:y val="3.4831069313826656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73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1.9157088122605363E-2"/>
              <c:y val="-1.04493207941483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761E-2"/>
              <c:y val="-3.483106931382793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695E-2"/>
              <c:y val="-1.04493207941483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2640195053988156E-2"/>
              <c:y val="-1.741553465691396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73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761E-2"/>
              <c:y val="3.4831069313826656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695E-2"/>
              <c:y val="-1.04493207941483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1.9157088122605363E-2"/>
              <c:y val="-1.04493207941483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761E-2"/>
              <c:y val="-3.483106931382793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2640195053988156E-2"/>
              <c:y val="-1.741553465691396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73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761E-2"/>
              <c:y val="3.4831069313826656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695E-2"/>
              <c:y val="-1.04493207941483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1.9157088122605363E-2"/>
              <c:y val="-1.04493207941483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898641588296761E-2"/>
              <c:y val="-3.483106931382793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'Repayment Analysis.'!$B$3</c:f>
              <c:strCache>
                <c:ptCount val="1"/>
                <c:pt idx="0">
                  <c:v>Sum of Mortgage Amount</c:v>
                </c:pt>
              </c:strCache>
            </c:strRef>
          </c:tx>
          <c:spPr>
            <a:solidFill>
              <a:srgbClr val="8D675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2E1D14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'Repayment Analysis.'!$A$4:$A$10</c:f>
              <c:strCache>
                <c:ptCount val="6"/>
                <c:pt idx="0">
                  <c:v>Bungalow</c:v>
                </c:pt>
                <c:pt idx="1">
                  <c:v>Detached</c:v>
                </c:pt>
                <c:pt idx="2">
                  <c:v>Duplex</c:v>
                </c:pt>
                <c:pt idx="3">
                  <c:v>Semi detached</c:v>
                </c:pt>
                <c:pt idx="4">
                  <c:v>Terrace</c:v>
                </c:pt>
                <c:pt idx="5">
                  <c:v>Townhouse</c:v>
                </c:pt>
              </c:strCache>
            </c:strRef>
          </c:cat>
          <c:val>
            <c:numRef>
              <c:f>'Repayment Analysis.'!$B$4:$B$10</c:f>
              <c:numCache>
                <c:formatCode>_(* #,##0.00_);_(* \(#,##0.00\);_(* "-"??_);_(@_)</c:formatCode>
                <c:ptCount val="6"/>
                <c:pt idx="0">
                  <c:v>1428000</c:v>
                </c:pt>
                <c:pt idx="1">
                  <c:v>639920</c:v>
                </c:pt>
                <c:pt idx="2">
                  <c:v>599920</c:v>
                </c:pt>
                <c:pt idx="3">
                  <c:v>431920</c:v>
                </c:pt>
                <c:pt idx="4">
                  <c:v>599840</c:v>
                </c:pt>
                <c:pt idx="5">
                  <c:v>651920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7-49F6-9735-DB0CE3EFF98C}"/>
            </c:ext>
          </c:extLst>
        </c:ser>
        <c:ser>
          <c:idx val="1"/>
          <c:order val="1"/>
          <c:tx>
            <c:strRef>
              <c:f>'Repayment Analysis.'!$C$3</c:f>
              <c:strCache>
                <c:ptCount val="1"/>
                <c:pt idx="0">
                  <c:v>Sum of Amortisation Per Month</c:v>
                </c:pt>
              </c:strCache>
            </c:strRef>
          </c:tx>
          <c:spPr>
            <a:solidFill>
              <a:srgbClr val="55382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1781056362800012E-2"/>
                  <c:y val="-4.35199063972425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97-49F6-9735-DB0CE3EFF98C}"/>
                </c:ext>
              </c:extLst>
            </c:dLbl>
            <c:dLbl>
              <c:idx val="1"/>
              <c:layout>
                <c:manualLayout>
                  <c:x val="2.0898611900316583E-2"/>
                  <c:y val="-3.21285140562248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97-49F6-9735-DB0CE3EFF98C}"/>
                </c:ext>
              </c:extLst>
            </c:dLbl>
            <c:dLbl>
              <c:idx val="2"/>
              <c:layout>
                <c:manualLayout>
                  <c:x val="2.0898641588296761E-2"/>
                  <c:y val="3.483106931382665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97-49F6-9735-DB0CE3EFF98C}"/>
                </c:ext>
              </c:extLst>
            </c:dLbl>
            <c:dLbl>
              <c:idx val="3"/>
              <c:layout>
                <c:manualLayout>
                  <c:x val="2.0898641588296695E-2"/>
                  <c:y val="-1.04493207941483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A97-49F6-9735-DB0CE3EFF98C}"/>
                </c:ext>
              </c:extLst>
            </c:dLbl>
            <c:dLbl>
              <c:idx val="4"/>
              <c:layout>
                <c:manualLayout>
                  <c:x val="1.9157088122605363E-2"/>
                  <c:y val="-1.04493207941483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97-49F6-9735-DB0CE3EFF98C}"/>
                </c:ext>
              </c:extLst>
            </c:dLbl>
            <c:dLbl>
              <c:idx val="5"/>
              <c:layout>
                <c:manualLayout>
                  <c:x val="2.0898641588296761E-2"/>
                  <c:y val="-3.483106931382793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A97-49F6-9735-DB0CE3EFF9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8D675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'Repayment Analysis.'!$A$4:$A$10</c:f>
              <c:strCache>
                <c:ptCount val="6"/>
                <c:pt idx="0">
                  <c:v>Bungalow</c:v>
                </c:pt>
                <c:pt idx="1">
                  <c:v>Detached</c:v>
                </c:pt>
                <c:pt idx="2">
                  <c:v>Duplex</c:v>
                </c:pt>
                <c:pt idx="3">
                  <c:v>Semi detached</c:v>
                </c:pt>
                <c:pt idx="4">
                  <c:v>Terrace</c:v>
                </c:pt>
                <c:pt idx="5">
                  <c:v>Townhouse</c:v>
                </c:pt>
              </c:strCache>
            </c:strRef>
          </c:cat>
          <c:val>
            <c:numRef>
              <c:f>'Repayment Analysis.'!$C$4:$C$10</c:f>
              <c:numCache>
                <c:formatCode>General</c:formatCode>
                <c:ptCount val="6"/>
                <c:pt idx="0">
                  <c:v>300</c:v>
                </c:pt>
                <c:pt idx="1">
                  <c:v>240</c:v>
                </c:pt>
                <c:pt idx="2">
                  <c:v>180</c:v>
                </c:pt>
                <c:pt idx="3">
                  <c:v>200</c:v>
                </c:pt>
                <c:pt idx="4">
                  <c:v>240</c:v>
                </c:pt>
                <c:pt idx="5">
                  <c:v>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A97-49F6-9735-DB0CE3EFF98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853721136"/>
        <c:axId val="1853705328"/>
        <c:axId val="0"/>
      </c:bar3DChart>
      <c:catAx>
        <c:axId val="185372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55382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853705328"/>
        <c:crosses val="autoZero"/>
        <c:auto val="1"/>
        <c:lblAlgn val="ctr"/>
        <c:lblOffset val="100"/>
        <c:noMultiLvlLbl val="0"/>
      </c:catAx>
      <c:valAx>
        <c:axId val="185370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55382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85372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553825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53825"/>
      </a:solidFill>
    </a:ln>
    <a:effectLst/>
  </c:spPr>
  <c:txPr>
    <a:bodyPr/>
    <a:lstStyle/>
    <a:p>
      <a:pPr>
        <a:defRPr>
          <a:solidFill>
            <a:srgbClr val="553825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191B1-3DC1-4550-990B-2E53D3FF7527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2EEB8-597C-4369-A5B5-A9D4FFC4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5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2EEB8-597C-4369-A5B5-A9D4FFC484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1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2EEB8-597C-4369-A5B5-A9D4FFC484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3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tor.ca/real-estate/25129134/2793-st-stephens-street-ottawa-fairfield-heights#view=calc" TargetMode="External"/><Relationship Id="rId2" Type="http://schemas.openxmlformats.org/officeDocument/2006/relationships/hyperlink" Target="https://www.rew.ca/properties/4805115/113-brownville-avenue-toronto-on?search_params%5Bquery%5D=113+Brownville%2C+Toronto%2C+ON+M6N4L2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airsquare.ca/on/ottawa-and-surrounding-area/embrun/home-for-sale/hab-1214-ste-marie-road-d25260578#description" TargetMode="External"/><Relationship Id="rId4" Type="http://schemas.openxmlformats.org/officeDocument/2006/relationships/hyperlink" Target="https://www.realtor.ca/real-estate/25242075/817-star-private-ottawa-hazeldea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5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10472361" y="-2954666"/>
            <a:ext cx="6330504" cy="6493794"/>
            <a:chOff x="0" y="0"/>
            <a:chExt cx="720625" cy="7392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625" cy="739213"/>
            </a:xfrm>
            <a:custGeom>
              <a:avLst/>
              <a:gdLst/>
              <a:ahLst/>
              <a:cxnLst/>
              <a:rect l="l" t="t" r="r" b="b"/>
              <a:pathLst>
                <a:path w="720625" h="739213">
                  <a:moveTo>
                    <a:pt x="240338" y="19070"/>
                  </a:moveTo>
                  <a:cubicBezTo>
                    <a:pt x="277164" y="7556"/>
                    <a:pt x="319284" y="0"/>
                    <a:pt x="360507" y="0"/>
                  </a:cubicBezTo>
                  <a:cubicBezTo>
                    <a:pt x="401731" y="0"/>
                    <a:pt x="441398" y="6476"/>
                    <a:pt x="477953" y="17990"/>
                  </a:cubicBezTo>
                  <a:cubicBezTo>
                    <a:pt x="478732" y="18350"/>
                    <a:pt x="479510" y="18350"/>
                    <a:pt x="480287" y="18710"/>
                  </a:cubicBezTo>
                  <a:cubicBezTo>
                    <a:pt x="617568" y="64765"/>
                    <a:pt x="718681" y="186379"/>
                    <a:pt x="720625" y="326867"/>
                  </a:cubicBezTo>
                  <a:lnTo>
                    <a:pt x="720625" y="739213"/>
                  </a:lnTo>
                  <a:lnTo>
                    <a:pt x="0" y="739213"/>
                  </a:lnTo>
                  <a:lnTo>
                    <a:pt x="0" y="327173"/>
                  </a:lnTo>
                  <a:cubicBezTo>
                    <a:pt x="1944" y="185660"/>
                    <a:pt x="101502" y="64045"/>
                    <a:pt x="240338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C49E7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28649" tIns="28649" rIns="28649" bIns="28649" rtlCol="0" anchor="ctr"/>
            <a:lstStyle/>
            <a:p>
              <a:pPr algn="ctr">
                <a:lnSpc>
                  <a:spcPts val="1500"/>
                </a:lnSpc>
                <a:spcBef>
                  <a:spcPct val="0"/>
                </a:spcBef>
              </a:pPr>
              <a:endParaRPr sz="27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72361" y="6746570"/>
            <a:ext cx="6330504" cy="6493794"/>
            <a:chOff x="0" y="0"/>
            <a:chExt cx="720625" cy="7392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0625" cy="739213"/>
            </a:xfrm>
            <a:custGeom>
              <a:avLst/>
              <a:gdLst/>
              <a:ahLst/>
              <a:cxnLst/>
              <a:rect l="l" t="t" r="r" b="b"/>
              <a:pathLst>
                <a:path w="720625" h="739213">
                  <a:moveTo>
                    <a:pt x="240338" y="19070"/>
                  </a:moveTo>
                  <a:cubicBezTo>
                    <a:pt x="277164" y="7556"/>
                    <a:pt x="319284" y="0"/>
                    <a:pt x="360507" y="0"/>
                  </a:cubicBezTo>
                  <a:cubicBezTo>
                    <a:pt x="401731" y="0"/>
                    <a:pt x="441398" y="6476"/>
                    <a:pt x="477953" y="17990"/>
                  </a:cubicBezTo>
                  <a:cubicBezTo>
                    <a:pt x="478732" y="18350"/>
                    <a:pt x="479510" y="18350"/>
                    <a:pt x="480287" y="18710"/>
                  </a:cubicBezTo>
                  <a:cubicBezTo>
                    <a:pt x="617568" y="64765"/>
                    <a:pt x="718681" y="186379"/>
                    <a:pt x="720625" y="326867"/>
                  </a:cubicBezTo>
                  <a:lnTo>
                    <a:pt x="720625" y="739213"/>
                  </a:lnTo>
                  <a:lnTo>
                    <a:pt x="0" y="739213"/>
                  </a:lnTo>
                  <a:lnTo>
                    <a:pt x="0" y="327173"/>
                  </a:lnTo>
                  <a:cubicBezTo>
                    <a:pt x="1944" y="185660"/>
                    <a:pt x="101502" y="64045"/>
                    <a:pt x="240338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C49E7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28649" tIns="28649" rIns="28649" bIns="28649" rtlCol="0" anchor="ctr"/>
            <a:lstStyle/>
            <a:p>
              <a:pPr algn="ctr">
                <a:lnSpc>
                  <a:spcPts val="1500"/>
                </a:lnSpc>
                <a:spcBef>
                  <a:spcPct val="0"/>
                </a:spcBef>
              </a:pPr>
              <a:endParaRPr sz="2700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705871" y="608645"/>
            <a:ext cx="7297934" cy="9069713"/>
            <a:chOff x="0" y="0"/>
            <a:chExt cx="5108702" cy="6348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08702" cy="6348984"/>
            </a:xfrm>
            <a:custGeom>
              <a:avLst/>
              <a:gdLst/>
              <a:ahLst/>
              <a:cxnLst/>
              <a:rect l="l" t="t" r="r" b="b"/>
              <a:pathLst>
                <a:path w="5108702" h="6348984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lnTo>
                    <a:pt x="2554351" y="6348857"/>
                  </a:ln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lnTo>
                    <a:pt x="2554351" y="0"/>
                  </a:ln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3"/>
              <a:stretch>
                <a:fillRect l="-12137" r="-121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A3D872-01CA-1A7B-70AC-C1CD583BD82E}"/>
              </a:ext>
            </a:extLst>
          </p:cNvPr>
          <p:cNvSpPr txBox="1"/>
          <p:nvPr/>
        </p:nvSpPr>
        <p:spPr>
          <a:xfrm>
            <a:off x="228600" y="509849"/>
            <a:ext cx="11453864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A8876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Dream Home </a:t>
            </a:r>
            <a:r>
              <a:rPr lang="en-US" sz="7200" dirty="0">
                <a:solidFill>
                  <a:srgbClr val="A8876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Decision Making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C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97D046-389F-7011-F46F-7C9CE1DBB992}"/>
              </a:ext>
            </a:extLst>
          </p:cNvPr>
          <p:cNvSpPr txBox="1"/>
          <p:nvPr/>
        </p:nvSpPr>
        <p:spPr>
          <a:xfrm>
            <a:off x="2133600" y="266700"/>
            <a:ext cx="173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Amortisation</a:t>
            </a:r>
            <a:r>
              <a:rPr lang="en-US" sz="5400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Period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7DC824-79D5-2F21-0A56-7D4B9457DE4D}"/>
              </a:ext>
            </a:extLst>
          </p:cNvPr>
          <p:cNvGrpSpPr/>
          <p:nvPr/>
        </p:nvGrpSpPr>
        <p:grpSpPr>
          <a:xfrm>
            <a:off x="19050" y="1943100"/>
            <a:ext cx="5657439" cy="5387542"/>
            <a:chOff x="-16976112" y="-5137625"/>
            <a:chExt cx="7543252" cy="71833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0E62DB-22F5-6121-761E-45BBD17D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953" r="14953"/>
            <a:stretch>
              <a:fillRect/>
            </a:stretch>
          </p:blipFill>
          <p:spPr>
            <a:xfrm>
              <a:off x="-16976112" y="-5137625"/>
              <a:ext cx="7543252" cy="7183388"/>
            </a:xfrm>
            <a:prstGeom prst="rect">
              <a:avLst/>
            </a:prstGeom>
          </p:spPr>
        </p:pic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5147776-CFB4-F113-B61C-DA11EBDD7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105926"/>
              </p:ext>
            </p:extLst>
          </p:nvPr>
        </p:nvGraphicFramePr>
        <p:xfrm>
          <a:off x="5676489" y="3390900"/>
          <a:ext cx="11773312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9475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97D046-389F-7011-F46F-7C9CE1DBB992}"/>
              </a:ext>
            </a:extLst>
          </p:cNvPr>
          <p:cNvSpPr txBox="1"/>
          <p:nvPr/>
        </p:nvSpPr>
        <p:spPr>
          <a:xfrm>
            <a:off x="5867400" y="267262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Decision on Dream Home</a:t>
            </a:r>
          </a:p>
        </p:txBody>
      </p:sp>
      <p:pic>
        <p:nvPicPr>
          <p:cNvPr id="2" name="Picture 1" descr="A car parked in front of a building&#10;&#10;Description automatically generated">
            <a:extLst>
              <a:ext uri="{FF2B5EF4-FFF2-40B4-BE49-F238E27FC236}">
                <a16:creationId xmlns:a16="http://schemas.microsoft.com/office/drawing/2014/main" id="{73FCE6ED-E99E-A803-6636-15466CAAED45}"/>
              </a:ext>
              <a:ext uri="{147F2762-F138-4A5C-976F-8EAC2B608ADB}">
                <a16:predDERef xmlns:a16="http://schemas.microsoft.com/office/drawing/2014/main" pred="{52E36E34-196F-FB4B-015B-FCF1DC715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 flipH="1">
            <a:off x="148769" y="2095500"/>
            <a:ext cx="7462573" cy="7462573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888CA-F269-A13D-847E-4F7B27089E9D}"/>
              </a:ext>
              <a:ext uri="{147F2762-F138-4A5C-976F-8EAC2B608ADB}">
                <a16:predDERef xmlns:a16="http://schemas.microsoft.com/office/drawing/2014/main" pred="{90B45241-E3D5-39A1-9CE6-8DD9F2F7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5257" y="6816725"/>
            <a:ext cx="1638300" cy="98107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594E04-3705-ED1D-143D-7730CB73F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728557"/>
              </p:ext>
            </p:extLst>
          </p:nvPr>
        </p:nvGraphicFramePr>
        <p:xfrm>
          <a:off x="8138393" y="3412816"/>
          <a:ext cx="9061450" cy="4236720"/>
        </p:xfrm>
        <a:graphic>
          <a:graphicData uri="http://schemas.openxmlformats.org/drawingml/2006/table">
            <a:tbl>
              <a:tblPr/>
              <a:tblGrid>
                <a:gridCol w="3130553">
                  <a:extLst>
                    <a:ext uri="{9D8B030D-6E8A-4147-A177-3AD203B41FA5}">
                      <a16:colId xmlns:a16="http://schemas.microsoft.com/office/drawing/2014/main" val="946548319"/>
                    </a:ext>
                  </a:extLst>
                </a:gridCol>
                <a:gridCol w="5930897">
                  <a:extLst>
                    <a:ext uri="{9D8B030D-6E8A-4147-A177-3AD203B41FA5}">
                      <a16:colId xmlns:a16="http://schemas.microsoft.com/office/drawing/2014/main" val="1912103732"/>
                    </a:ext>
                  </a:extLst>
                </a:gridCol>
              </a:tblGrid>
              <a:tr h="16983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 ExtraBold" panose="00000900000000000000" pitchFamily="2" charset="0"/>
                          <a:cs typeface="Poppins ExtraBold" panose="00000900000000000000" pitchFamily="2" charset="0"/>
                        </a:rPr>
                        <a:t>Met all key preferences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21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690211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Property Types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Semi Detached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815040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No. of Bedrooms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176348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No. Bathrooms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259679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Exterior Finishing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Aluminium and Brick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421684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Parking Space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173395"/>
                  </a:ext>
                </a:extLst>
              </a:tr>
              <a:tr h="36670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Proximity to Public Facilities 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Neighbourhood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Yes, Surb-urban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104075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Purchasing Price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$539,900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925623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Monthly Repayment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$3,073.61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977492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Monthly Property Tax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$267.33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065840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Mortgage Rate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4.5%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483617"/>
                  </a:ext>
                </a:extLst>
              </a:tr>
              <a:tr h="207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Amortisation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Period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200 months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76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26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7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97D046-389F-7011-F46F-7C9CE1DBB992}"/>
              </a:ext>
            </a:extLst>
          </p:cNvPr>
          <p:cNvSpPr txBox="1"/>
          <p:nvPr/>
        </p:nvSpPr>
        <p:spPr>
          <a:xfrm>
            <a:off x="2133600" y="266700"/>
            <a:ext cx="173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D8BA6E-8591-5CF3-6B40-98D3056632DB}"/>
              </a:ext>
            </a:extLst>
          </p:cNvPr>
          <p:cNvSpPr txBox="1"/>
          <p:nvPr/>
        </p:nvSpPr>
        <p:spPr>
          <a:xfrm>
            <a:off x="1676400" y="2095500"/>
            <a:ext cx="155924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Duplex -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https://www.rew.ca/properties/4805115/113-brownville-avenue-toronto-on?search_params%5Bquery%5D=113+Brownville%2C+Toronto%2C+ON+M6N4L2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Duplex -https://www.viewhomes.ca/idx/113-brownville-toronto-on-m6n4l2/19041356_spid/</a:t>
            </a: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Triplex -https://www.ojohome.ca/toronto-on/166-van-dusen-blvd-toronto-on-m8z-3h3/pid_s726tvaot1/</a:t>
            </a: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FF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https://www.realtor.ca/real-estate/25129134/2793-st-stephens-street-ottawa-fairfield-heights#view=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calc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FF"/>
                </a:solidFill>
                <a:latin typeface="Poppins" panose="00000500000000000000" pitchFamily="2" charset="0"/>
                <a:cs typeface="Poppins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https://www.realtor.ca/real-estate/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25242075/817-star-private-ottawa-hazeldean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FF"/>
                </a:solidFill>
                <a:latin typeface="Poppins" panose="00000500000000000000" pitchFamily="2" charset="0"/>
                <a:cs typeface="Poppins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https://fairsquare.ca/on/ottawa-and-surrounding-area/embrun/home-for-sale/hab-1214-ste-marie-road-d25260578#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description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2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7308" y="2785399"/>
            <a:ext cx="16230600" cy="5753328"/>
            <a:chOff x="0" y="0"/>
            <a:chExt cx="21640800" cy="76711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1904" b="896"/>
            <a:stretch>
              <a:fillRect/>
            </a:stretch>
          </p:blipFill>
          <p:spPr>
            <a:xfrm>
              <a:off x="0" y="0"/>
              <a:ext cx="21640800" cy="7671104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42975" y="900697"/>
            <a:ext cx="16230600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8"/>
              </a:lnSpc>
            </a:pPr>
            <a:r>
              <a:rPr lang="en-US" sz="8096" spc="202" dirty="0">
                <a:solidFill>
                  <a:srgbClr val="A88768"/>
                </a:solidFill>
                <a:latin typeface="Lato Bold Bold"/>
              </a:rPr>
              <a:t>THANK YOU!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5584" y="9148920"/>
            <a:ext cx="278657" cy="2786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979883" y="9170177"/>
            <a:ext cx="330849" cy="23614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5400000">
            <a:off x="317" y="542"/>
            <a:ext cx="792232" cy="790965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7498451" y="2087"/>
            <a:ext cx="791319" cy="790053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5400" y="2019300"/>
            <a:ext cx="16230600" cy="4392725"/>
            <a:chOff x="0" y="0"/>
            <a:chExt cx="21640800" cy="585696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7142" b="1550"/>
            <a:stretch>
              <a:fillRect/>
            </a:stretch>
          </p:blipFill>
          <p:spPr>
            <a:xfrm>
              <a:off x="0" y="0"/>
              <a:ext cx="21640800" cy="585696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D8C02B-99A6-F712-5194-3511978F75BE}"/>
              </a:ext>
            </a:extLst>
          </p:cNvPr>
          <p:cNvSpPr txBox="1"/>
          <p:nvPr/>
        </p:nvSpPr>
        <p:spPr>
          <a:xfrm>
            <a:off x="7543800" y="190500"/>
            <a:ext cx="617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A88768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Outline</a:t>
            </a:r>
            <a:endParaRPr lang="en-US" sz="5400" dirty="0">
              <a:solidFill>
                <a:srgbClr val="A88768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1138508E-CA23-D5E2-9E56-E958FCA35E90}"/>
              </a:ext>
            </a:extLst>
          </p:cNvPr>
          <p:cNvSpPr/>
          <p:nvPr/>
        </p:nvSpPr>
        <p:spPr>
          <a:xfrm>
            <a:off x="1302657" y="7200900"/>
            <a:ext cx="310257" cy="296768"/>
          </a:xfrm>
          <a:prstGeom prst="rect">
            <a:avLst/>
          </a:prstGeom>
          <a:solidFill>
            <a:srgbClr val="553825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69784-4F5A-5F53-761C-F1FA2088E9B1}"/>
              </a:ext>
            </a:extLst>
          </p:cNvPr>
          <p:cNvSpPr txBox="1"/>
          <p:nvPr/>
        </p:nvSpPr>
        <p:spPr>
          <a:xfrm>
            <a:off x="2286000" y="7200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Sample Data and Parameters</a:t>
            </a: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79DC852-C7A6-451A-1F0E-03C01168EFCD}"/>
              </a:ext>
            </a:extLst>
          </p:cNvPr>
          <p:cNvSpPr/>
          <p:nvPr/>
        </p:nvSpPr>
        <p:spPr>
          <a:xfrm>
            <a:off x="1295400" y="8324944"/>
            <a:ext cx="310257" cy="296768"/>
          </a:xfrm>
          <a:prstGeom prst="rect">
            <a:avLst/>
          </a:prstGeom>
          <a:solidFill>
            <a:srgbClr val="55382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884E77-AA65-A84F-1770-658E6A9929B1}"/>
              </a:ext>
            </a:extLst>
          </p:cNvPr>
          <p:cNvSpPr txBox="1"/>
          <p:nvPr/>
        </p:nvSpPr>
        <p:spPr>
          <a:xfrm>
            <a:off x="2286000" y="830831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Income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F0E23-0027-1934-AD2C-0591DD8D249A}"/>
              </a:ext>
            </a:extLst>
          </p:cNvPr>
          <p:cNvSpPr txBox="1"/>
          <p:nvPr/>
        </p:nvSpPr>
        <p:spPr>
          <a:xfrm>
            <a:off x="2278742" y="9415728"/>
            <a:ext cx="434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Mortgage Rate and Payment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4B1F23-EB8C-3230-F3C3-AF3BB5CCF19F}"/>
              </a:ext>
            </a:extLst>
          </p:cNvPr>
          <p:cNvSpPr txBox="1"/>
          <p:nvPr/>
        </p:nvSpPr>
        <p:spPr>
          <a:xfrm>
            <a:off x="7772400" y="712833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Mortgage Repayment 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749D4-2F17-54CE-72DC-46B132A77040}"/>
              </a:ext>
            </a:extLst>
          </p:cNvPr>
          <p:cNvSpPr txBox="1"/>
          <p:nvPr/>
        </p:nvSpPr>
        <p:spPr>
          <a:xfrm>
            <a:off x="7772400" y="832494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Comparison</a:t>
            </a:r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382A6CD3-2672-B3A0-74C6-F04E3FF6A5B9}"/>
              </a:ext>
            </a:extLst>
          </p:cNvPr>
          <p:cNvSpPr/>
          <p:nvPr/>
        </p:nvSpPr>
        <p:spPr>
          <a:xfrm>
            <a:off x="1302657" y="9506138"/>
            <a:ext cx="310257" cy="296768"/>
          </a:xfrm>
          <a:prstGeom prst="rect">
            <a:avLst/>
          </a:prstGeom>
          <a:solidFill>
            <a:srgbClr val="553825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A90DCE3E-DC81-F501-51A4-5CF811630E84}"/>
              </a:ext>
            </a:extLst>
          </p:cNvPr>
          <p:cNvSpPr/>
          <p:nvPr/>
        </p:nvSpPr>
        <p:spPr>
          <a:xfrm>
            <a:off x="7211772" y="7143750"/>
            <a:ext cx="310257" cy="296768"/>
          </a:xfrm>
          <a:prstGeom prst="rect">
            <a:avLst/>
          </a:prstGeom>
          <a:solidFill>
            <a:srgbClr val="553825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BF5960CA-BD8D-518F-1E96-7ED37E83E81E}"/>
              </a:ext>
            </a:extLst>
          </p:cNvPr>
          <p:cNvSpPr/>
          <p:nvPr/>
        </p:nvSpPr>
        <p:spPr>
          <a:xfrm>
            <a:off x="7200887" y="8324944"/>
            <a:ext cx="310257" cy="296768"/>
          </a:xfrm>
          <a:prstGeom prst="rect">
            <a:avLst/>
          </a:prstGeom>
          <a:solidFill>
            <a:srgbClr val="553825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D700568F-F3FC-74E0-C686-66BCD1741062}"/>
              </a:ext>
            </a:extLst>
          </p:cNvPr>
          <p:cNvSpPr/>
          <p:nvPr/>
        </p:nvSpPr>
        <p:spPr>
          <a:xfrm>
            <a:off x="7200886" y="9503398"/>
            <a:ext cx="310257" cy="296768"/>
          </a:xfrm>
          <a:prstGeom prst="rect">
            <a:avLst/>
          </a:prstGeom>
          <a:solidFill>
            <a:srgbClr val="553825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6EE3F-A2FC-834C-7A38-02480B17DD29}"/>
              </a:ext>
            </a:extLst>
          </p:cNvPr>
          <p:cNvSpPr txBox="1"/>
          <p:nvPr/>
        </p:nvSpPr>
        <p:spPr>
          <a:xfrm>
            <a:off x="7772400" y="944624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Decision Making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97D046-389F-7011-F46F-7C9CE1DBB992}"/>
              </a:ext>
            </a:extLst>
          </p:cNvPr>
          <p:cNvSpPr txBox="1"/>
          <p:nvPr/>
        </p:nvSpPr>
        <p:spPr>
          <a:xfrm>
            <a:off x="762000" y="495300"/>
            <a:ext cx="1737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Key Preferences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E8871CD-6911-E064-B0C9-B0EEA21F2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108482"/>
              </p:ext>
            </p:extLst>
          </p:nvPr>
        </p:nvGraphicFramePr>
        <p:xfrm>
          <a:off x="1454150" y="2452529"/>
          <a:ext cx="14319250" cy="5328652"/>
        </p:xfrm>
        <a:graphic>
          <a:graphicData uri="http://schemas.openxmlformats.org/drawingml/2006/table">
            <a:tbl>
              <a:tblPr/>
              <a:tblGrid>
                <a:gridCol w="4947019">
                  <a:extLst>
                    <a:ext uri="{9D8B030D-6E8A-4147-A177-3AD203B41FA5}">
                      <a16:colId xmlns:a16="http://schemas.microsoft.com/office/drawing/2014/main" val="946548319"/>
                    </a:ext>
                  </a:extLst>
                </a:gridCol>
                <a:gridCol w="9372231">
                  <a:extLst>
                    <a:ext uri="{9D8B030D-6E8A-4147-A177-3AD203B41FA5}">
                      <a16:colId xmlns:a16="http://schemas.microsoft.com/office/drawing/2014/main" val="1912103732"/>
                    </a:ext>
                  </a:extLst>
                </a:gridCol>
              </a:tblGrid>
              <a:tr h="43757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 ExtraBold" panose="00000900000000000000" pitchFamily="2" charset="0"/>
                          <a:cs typeface="Poppins ExtraBold" panose="00000900000000000000" pitchFamily="2" charset="0"/>
                        </a:rPr>
                        <a:t>KEY PREFERENCES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21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690211"/>
                  </a:ext>
                </a:extLst>
              </a:tr>
              <a:tr h="437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Mortgage Rate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Min 4.0% - Max 4.7%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176348"/>
                  </a:ext>
                </a:extLst>
              </a:tr>
              <a:tr h="437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Monthly Repayment Capacity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Max $5,000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259679"/>
                  </a:ext>
                </a:extLst>
              </a:tr>
              <a:tr h="437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Amortisation Period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Min 150 months - 200 months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421684"/>
                  </a:ext>
                </a:extLst>
              </a:tr>
              <a:tr h="437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Purchasing Price Projected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Min $500,000 -  Max $650,000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173395"/>
                  </a:ext>
                </a:extLst>
              </a:tr>
              <a:tr h="7732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Parking Space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Min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104075"/>
                  </a:ext>
                </a:extLst>
              </a:tr>
              <a:tr h="437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Proximity to Public Facilities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Neighbourhood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925623"/>
                  </a:ext>
                </a:extLst>
              </a:tr>
              <a:tr h="437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Number of Bedrooms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7492"/>
                  </a:ext>
                </a:extLst>
              </a:tr>
              <a:tr h="437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Number of Bathrooms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065840"/>
                  </a:ext>
                </a:extLst>
              </a:tr>
              <a:tr h="437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Exterior finish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Aluminium, Brick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483617"/>
                  </a:ext>
                </a:extLst>
              </a:tr>
              <a:tr h="437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76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7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8D6FA61-AA9C-1668-B33B-380446A3076E}"/>
              </a:ext>
            </a:extLst>
          </p:cNvPr>
          <p:cNvSpPr txBox="1"/>
          <p:nvPr/>
        </p:nvSpPr>
        <p:spPr>
          <a:xfrm>
            <a:off x="762000" y="209550"/>
            <a:ext cx="173736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600" dirty="0">
                <a:solidFill>
                  <a:srgbClr val="553825"/>
                </a:solidFill>
                <a:latin typeface="Poppins ExtraBold"/>
                <a:cs typeface="Poppins ExtraBold"/>
              </a:rPr>
              <a:t>Data Set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B5FFD-0AFF-C6BE-72E1-E7485DF707CE}"/>
              </a:ext>
            </a:extLst>
          </p:cNvPr>
          <p:cNvSpPr txBox="1"/>
          <p:nvPr/>
        </p:nvSpPr>
        <p:spPr>
          <a:xfrm>
            <a:off x="762000" y="2183894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 home samples and 22 parameters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7B3456A-FF04-14B7-642B-33057F9D46C4}"/>
              </a:ext>
            </a:extLst>
          </p:cNvPr>
          <p:cNvGrpSpPr/>
          <p:nvPr/>
        </p:nvGrpSpPr>
        <p:grpSpPr>
          <a:xfrm>
            <a:off x="10820400" y="0"/>
            <a:ext cx="7467600" cy="5133975"/>
            <a:chOff x="0" y="0"/>
            <a:chExt cx="10314003" cy="5835707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D62D93F1-9D3A-760D-89E5-F9ED5CDC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538" b="7538"/>
            <a:stretch>
              <a:fillRect/>
            </a:stretch>
          </p:blipFill>
          <p:spPr>
            <a:xfrm>
              <a:off x="0" y="0"/>
              <a:ext cx="10314003" cy="5835707"/>
            </a:xfrm>
            <a:prstGeom prst="rect">
              <a:avLst/>
            </a:prstGeom>
          </p:spPr>
        </p:pic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19F9AD9-D819-3D0B-33E9-A1CDD5601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683086"/>
              </p:ext>
            </p:extLst>
          </p:nvPr>
        </p:nvGraphicFramePr>
        <p:xfrm>
          <a:off x="2095500" y="3680196"/>
          <a:ext cx="5105400" cy="442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92360" progId="Excel.Sheet.12">
                  <p:embed/>
                </p:oleObj>
              </mc:Choice>
              <mc:Fallback>
                <p:oleObj name="Worksheet" showAsIcon="1" r:id="rId3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5500" y="3680196"/>
                        <a:ext cx="5105400" cy="4422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76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7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106400" y="5332729"/>
            <a:ext cx="5310836" cy="4940522"/>
            <a:chOff x="0" y="0"/>
            <a:chExt cx="11856315" cy="1044816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1937" r="11937"/>
            <a:stretch>
              <a:fillRect/>
            </a:stretch>
          </p:blipFill>
          <p:spPr>
            <a:xfrm>
              <a:off x="0" y="0"/>
              <a:ext cx="11856315" cy="1044816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8D6FA61-AA9C-1668-B33B-380446A3076E}"/>
              </a:ext>
            </a:extLst>
          </p:cNvPr>
          <p:cNvSpPr txBox="1"/>
          <p:nvPr/>
        </p:nvSpPr>
        <p:spPr>
          <a:xfrm>
            <a:off x="914400" y="344024"/>
            <a:ext cx="173736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rgbClr val="553825"/>
                </a:solidFill>
                <a:latin typeface="Poppins ExtraBold"/>
                <a:cs typeface="Poppins ExtraBold"/>
              </a:rPr>
              <a:t>Regression of Interest Rate and Home Price (X &amp; Y Variables)</a:t>
            </a:r>
            <a:endParaRPr lang="en-US" sz="105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051EC12-8107-CB70-568C-CBAB8E059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575202"/>
              </p:ext>
            </p:extLst>
          </p:nvPr>
        </p:nvGraphicFramePr>
        <p:xfrm>
          <a:off x="762000" y="1485900"/>
          <a:ext cx="13487400" cy="6493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98E96C-B18F-E183-A0C8-0EB6E30D3815}"/>
              </a:ext>
            </a:extLst>
          </p:cNvPr>
          <p:cNvSpPr txBox="1"/>
          <p:nvPr/>
        </p:nvSpPr>
        <p:spPr>
          <a:xfrm>
            <a:off x="9208942" y="2000406"/>
            <a:ext cx="3287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	-0.009</a:t>
            </a:r>
          </a:p>
          <a:p>
            <a:r>
              <a:rPr lang="en-US" dirty="0"/>
              <a:t>Slope	 $(9,813.71)</a:t>
            </a:r>
          </a:p>
          <a:p>
            <a:r>
              <a:rPr lang="en-US" dirty="0"/>
              <a:t>Intercept	 $954,101.01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FA68A-50A7-36D2-DF14-331B261E6E6D}"/>
              </a:ext>
            </a:extLst>
          </p:cNvPr>
          <p:cNvSpPr txBox="1"/>
          <p:nvPr/>
        </p:nvSpPr>
        <p:spPr>
          <a:xfrm>
            <a:off x="304800" y="8528385"/>
            <a:ext cx="1280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FECE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correlation coefficient, r shows that there is a negative relationship between the bank mortgage rate and home price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FECE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Slope: For every unit increase in interest rate, the actual price of the property will go down by $9,813.71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FECE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Intercept: If the interest rate is 0%, then the price of the home will be $954,101.01 </a:t>
            </a:r>
          </a:p>
        </p:txBody>
      </p:sp>
    </p:spTree>
    <p:extLst>
      <p:ext uri="{BB962C8B-B14F-4D97-AF65-F5344CB8AC3E}">
        <p14:creationId xmlns:p14="http://schemas.microsoft.com/office/powerpoint/2010/main" val="34512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8D6FA61-AA9C-1668-B33B-380446A3076E}"/>
              </a:ext>
            </a:extLst>
          </p:cNvPr>
          <p:cNvSpPr txBox="1"/>
          <p:nvPr/>
        </p:nvSpPr>
        <p:spPr>
          <a:xfrm>
            <a:off x="762000" y="209550"/>
            <a:ext cx="17373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Income Analysis and Monthly Expense  1/2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B9B3F91-E910-4773-B1DE-F6E8318D68A9}"/>
              </a:ext>
            </a:extLst>
          </p:cNvPr>
          <p:cNvGraphicFramePr>
            <a:graphicFrameLocks/>
          </p:cNvGraphicFramePr>
          <p:nvPr/>
        </p:nvGraphicFramePr>
        <p:xfrm>
          <a:off x="762000" y="2095500"/>
          <a:ext cx="8904514" cy="6486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6444589-8B03-4811-B824-DFAE532F916A}"/>
              </a:ext>
              <a:ext uri="{147F2762-F138-4A5C-976F-8EAC2B608ADB}">
                <a16:predDERef xmlns:a16="http://schemas.microsoft.com/office/drawing/2014/main" pred="{CB9B3F91-E910-4773-B1DE-F6E8318D68A9}"/>
              </a:ext>
            </a:extLst>
          </p:cNvPr>
          <p:cNvGraphicFramePr>
            <a:graphicFrameLocks/>
          </p:cNvGraphicFramePr>
          <p:nvPr/>
        </p:nvGraphicFramePr>
        <p:xfrm>
          <a:off x="10210800" y="2095499"/>
          <a:ext cx="7315200" cy="6486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9302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9448800" y="1657213"/>
            <a:ext cx="8666829" cy="7091381"/>
            <a:chOff x="0" y="0"/>
            <a:chExt cx="1736669" cy="14209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6669" cy="1420979"/>
            </a:xfrm>
            <a:custGeom>
              <a:avLst/>
              <a:gdLst/>
              <a:ahLst/>
              <a:cxnLst/>
              <a:rect l="l" t="t" r="r" b="b"/>
              <a:pathLst>
                <a:path w="1736669" h="1420979">
                  <a:moveTo>
                    <a:pt x="0" y="0"/>
                  </a:moveTo>
                  <a:lnTo>
                    <a:pt x="1736669" y="0"/>
                  </a:lnTo>
                  <a:lnTo>
                    <a:pt x="1736669" y="1420979"/>
                  </a:lnTo>
                  <a:lnTo>
                    <a:pt x="0" y="1420979"/>
                  </a:lnTo>
                  <a:close/>
                </a:path>
              </a:pathLst>
            </a:custGeom>
            <a:solidFill>
              <a:srgbClr val="EFEC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050" y="2725133"/>
            <a:ext cx="7142829" cy="6248400"/>
            <a:chOff x="0" y="0"/>
            <a:chExt cx="9877450" cy="8062307"/>
          </a:xfrm>
          <a:solidFill>
            <a:srgbClr val="936240"/>
          </a:solidFill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9110" r="9110"/>
            <a:stretch>
              <a:fillRect/>
            </a:stretch>
          </p:blipFill>
          <p:spPr>
            <a:xfrm>
              <a:off x="0" y="0"/>
              <a:ext cx="9877450" cy="8062307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8D6FA61-AA9C-1668-B33B-380446A3076E}"/>
              </a:ext>
            </a:extLst>
          </p:cNvPr>
          <p:cNvSpPr txBox="1"/>
          <p:nvPr/>
        </p:nvSpPr>
        <p:spPr>
          <a:xfrm>
            <a:off x="762000" y="395287"/>
            <a:ext cx="17373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Income Analysis 2/2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3E4AD0F-BC79-25FA-4877-9FE7B5541685}"/>
              </a:ext>
              <a:ext uri="{147F2762-F138-4A5C-976F-8EAC2B608ADB}">
                <a16:predDERef xmlns:a16="http://schemas.microsoft.com/office/drawing/2014/main" pred="{06444589-8B03-4811-B824-DFAE532F91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4222466"/>
              </p:ext>
            </p:extLst>
          </p:nvPr>
        </p:nvGraphicFramePr>
        <p:xfrm>
          <a:off x="5486400" y="2400300"/>
          <a:ext cx="121920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0402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97D046-389F-7011-F46F-7C9CE1DBB992}"/>
              </a:ext>
            </a:extLst>
          </p:cNvPr>
          <p:cNvSpPr txBox="1"/>
          <p:nvPr/>
        </p:nvSpPr>
        <p:spPr>
          <a:xfrm>
            <a:off x="762000" y="495300"/>
            <a:ext cx="1737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Bank Mortgage Rate 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93EF4-F127-D56A-49F3-4C6B805BDF42}"/>
              </a:ext>
            </a:extLst>
          </p:cNvPr>
          <p:cNvSpPr txBox="1"/>
          <p:nvPr/>
        </p:nvSpPr>
        <p:spPr>
          <a:xfrm>
            <a:off x="2628902" y="7549634"/>
            <a:ext cx="765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Preferred bank is BMO. Its rate of 4.5% is within our budget 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7768A270-DCC3-621F-C9C1-768977B9C207}"/>
              </a:ext>
            </a:extLst>
          </p:cNvPr>
          <p:cNvGrpSpPr/>
          <p:nvPr/>
        </p:nvGrpSpPr>
        <p:grpSpPr>
          <a:xfrm>
            <a:off x="11811000" y="5143500"/>
            <a:ext cx="5712981" cy="4778070"/>
            <a:chOff x="0" y="0"/>
            <a:chExt cx="5077308" cy="5456360"/>
          </a:xfrm>
        </p:grpSpPr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C153F2C3-AED8-FEC2-29BD-B71E70C2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648" b="5648"/>
            <a:stretch>
              <a:fillRect/>
            </a:stretch>
          </p:blipFill>
          <p:spPr>
            <a:xfrm>
              <a:off x="0" y="0"/>
              <a:ext cx="5077308" cy="5456360"/>
            </a:xfrm>
            <a:prstGeom prst="rect">
              <a:avLst/>
            </a:prstGeom>
          </p:spPr>
        </p:pic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E0C1908-5FCD-286F-7A49-8145CEEF9C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1160409"/>
              </p:ext>
            </p:extLst>
          </p:nvPr>
        </p:nvGraphicFramePr>
        <p:xfrm>
          <a:off x="2628902" y="2552700"/>
          <a:ext cx="11582400" cy="4387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75831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A0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97D046-389F-7011-F46F-7C9CE1DBB992}"/>
              </a:ext>
            </a:extLst>
          </p:cNvPr>
          <p:cNvSpPr txBox="1"/>
          <p:nvPr/>
        </p:nvSpPr>
        <p:spPr>
          <a:xfrm>
            <a:off x="2133600" y="266700"/>
            <a:ext cx="173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5538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Monthly Mortgage Payment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3266D01-4161-958D-B17A-DF48D3E4E4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658642"/>
              </p:ext>
            </p:extLst>
          </p:nvPr>
        </p:nvGraphicFramePr>
        <p:xfrm>
          <a:off x="2286000" y="2667000"/>
          <a:ext cx="127254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5988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422</Words>
  <Application>Microsoft Office PowerPoint</Application>
  <PresentationFormat>Custom</PresentationFormat>
  <Paragraphs>99</Paragraphs>
  <Slides>13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Lato Bold Bold</vt:lpstr>
      <vt:lpstr>Poppins</vt:lpstr>
      <vt:lpstr>Arial</vt:lpstr>
      <vt:lpstr>Calibri</vt:lpstr>
      <vt:lpstr>Poppins ExtraBold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&amp; White Modern Simple Minimalist Furniture Interior Products Presentation</dc:title>
  <dc:creator>Ndidiamaka Ezeh-Ameh</dc:creator>
  <cp:lastModifiedBy>Ndidiamaka Ezeh-Ameh</cp:lastModifiedBy>
  <cp:revision>56</cp:revision>
  <dcterms:created xsi:type="dcterms:W3CDTF">2006-08-16T00:00:00Z</dcterms:created>
  <dcterms:modified xsi:type="dcterms:W3CDTF">2023-09-27T23:42:52Z</dcterms:modified>
  <dc:identifier>DAFaZJuS-ok</dc:identifier>
</cp:coreProperties>
</file>